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6" r:id="rId1"/>
  </p:sldMasterIdLst>
  <p:notesMasterIdLst>
    <p:notesMasterId r:id="rId8"/>
  </p:notesMasterIdLst>
  <p:sldIdLst>
    <p:sldId id="300" r:id="rId2"/>
    <p:sldId id="267" r:id="rId3"/>
    <p:sldId id="269" r:id="rId4"/>
    <p:sldId id="292" r:id="rId5"/>
    <p:sldId id="294" r:id="rId6"/>
    <p:sldId id="298" r:id="rId7"/>
  </p:sldIdLst>
  <p:sldSz cx="12192000" cy="6858000"/>
  <p:notesSz cx="6735763" cy="9866313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7B3C5BD1-13A6-40B7-A55F-62F0EB1ED43E}">
          <p14:sldIdLst>
            <p14:sldId id="300"/>
            <p14:sldId id="267"/>
            <p14:sldId id="269"/>
            <p14:sldId id="292"/>
            <p14:sldId id="294"/>
            <p14:sldId id="298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4D4D4D"/>
    <a:srgbClr val="CCECFF"/>
    <a:srgbClr val="99CCFF"/>
    <a:srgbClr val="57BC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102" autoAdjust="0"/>
    <p:restoredTop sz="95411" autoAdjust="0"/>
  </p:normalViewPr>
  <p:slideViewPr>
    <p:cSldViewPr snapToGrid="0">
      <p:cViewPr varScale="1">
        <p:scale>
          <a:sx n="117" d="100"/>
          <a:sy n="117" d="100"/>
        </p:scale>
        <p:origin x="-1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AC223-D90B-45AE-84BC-DB9E72109D72}" type="datetimeFigureOut">
              <a:rPr lang="lt-LT" smtClean="0"/>
              <a:t>2024.06.03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A9E00-EBB7-40CD-96D0-D76CD86A06B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82187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A9E00-EBB7-40CD-96D0-D76CD86A06BF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71301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389D-FB23-47E6-8A6C-8F4F7020FF20}" type="datetimeFigureOut">
              <a:rPr lang="lt-LT" smtClean="0"/>
              <a:t>2024.06.03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DDB5-5A9A-4089-ABF8-A5BE3A179A3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12747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389D-FB23-47E6-8A6C-8F4F7020FF20}" type="datetimeFigureOut">
              <a:rPr lang="lt-LT" smtClean="0"/>
              <a:t>2024.06.03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DDB5-5A9A-4089-ABF8-A5BE3A179A3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19190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389D-FB23-47E6-8A6C-8F4F7020FF20}" type="datetimeFigureOut">
              <a:rPr lang="lt-LT" smtClean="0"/>
              <a:t>2024.06.03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DDB5-5A9A-4089-ABF8-A5BE3A179A3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3814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389D-FB23-47E6-8A6C-8F4F7020FF20}" type="datetimeFigureOut">
              <a:rPr lang="lt-LT" smtClean="0"/>
              <a:t>2024.06.03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DDB5-5A9A-4089-ABF8-A5BE3A179A3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6354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389D-FB23-47E6-8A6C-8F4F7020FF20}" type="datetimeFigureOut">
              <a:rPr lang="lt-LT" smtClean="0"/>
              <a:t>2024.06.03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DDB5-5A9A-4089-ABF8-A5BE3A179A3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99562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389D-FB23-47E6-8A6C-8F4F7020FF20}" type="datetimeFigureOut">
              <a:rPr lang="lt-LT" smtClean="0"/>
              <a:t>2024.06.03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DDB5-5A9A-4089-ABF8-A5BE3A179A3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7942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389D-FB23-47E6-8A6C-8F4F7020FF20}" type="datetimeFigureOut">
              <a:rPr lang="lt-LT" smtClean="0"/>
              <a:t>2024.06.03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DDB5-5A9A-4089-ABF8-A5BE3A179A3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93827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389D-FB23-47E6-8A6C-8F4F7020FF20}" type="datetimeFigureOut">
              <a:rPr lang="lt-LT" smtClean="0"/>
              <a:t>2024.06.03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DDB5-5A9A-4089-ABF8-A5BE3A179A3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04902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389D-FB23-47E6-8A6C-8F4F7020FF20}" type="datetimeFigureOut">
              <a:rPr lang="lt-LT" smtClean="0"/>
              <a:t>2024.06.03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DDB5-5A9A-4089-ABF8-A5BE3A179A3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0312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389D-FB23-47E6-8A6C-8F4F7020FF20}" type="datetimeFigureOut">
              <a:rPr lang="lt-LT" smtClean="0"/>
              <a:t>2024.06.03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DDB5-5A9A-4089-ABF8-A5BE3A179A3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13846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9389D-FB23-47E6-8A6C-8F4F7020FF20}" type="datetimeFigureOut">
              <a:rPr lang="lt-LT" smtClean="0"/>
              <a:t>2024.06.03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DDB5-5A9A-4089-ABF8-A5BE3A179A3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64818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9389D-FB23-47E6-8A6C-8F4F7020FF20}" type="datetimeFigureOut">
              <a:rPr lang="lt-LT" smtClean="0"/>
              <a:t>2024.06.03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DDB5-5A9A-4089-ABF8-A5BE3A179A3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6191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90" y="529935"/>
            <a:ext cx="11222183" cy="6089073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lt-LT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Aprašo 9 priedas                </a:t>
            </a:r>
          </a:p>
          <a:p>
            <a:pPr marL="0" indent="0" algn="ctr">
              <a:buNone/>
            </a:pPr>
            <a:r>
              <a:rPr lang="lt-LT" sz="4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PATALPŲ IR PASTATŲ, SKIRTŲ ĮVEIKLINIMUI, SCHEMOS </a:t>
            </a:r>
          </a:p>
          <a:p>
            <a:pPr marL="0" indent="0" algn="ctr">
              <a:buNone/>
            </a:pPr>
            <a:r>
              <a:rPr lang="lt-LT" sz="3600" b="1" dirty="0">
                <a:solidFill>
                  <a:schemeClr val="accent1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(2024-06-01)</a:t>
            </a:r>
            <a:endParaRPr lang="lt-LT" sz="3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just">
              <a:buNone/>
            </a:pPr>
            <a:r>
              <a:rPr lang="lt-LT" sz="47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Pretendentai į Klasterio narius (toliau – Pretendentas), kuriems veiklos vykdymui bus reikalingos patalpos Tilto g. komplekse, Prašymo formos 1.7. ar 2.6 papunktyje (Aprašo 1 priedas) turi nurodyti schemos numerį, pastato adresą ir patalpos, kuri reikalinga Pretendento veiklai vykdyti, numerį. </a:t>
            </a:r>
          </a:p>
          <a:p>
            <a:pPr marL="0" indent="0" algn="just">
              <a:buNone/>
            </a:pPr>
            <a:r>
              <a:rPr lang="lt-LT" sz="47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Pretendentams </a:t>
            </a:r>
            <a:r>
              <a:rPr lang="lt-LT" sz="4700" b="1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įveiklinimui</a:t>
            </a:r>
            <a:r>
              <a:rPr lang="lt-LT" sz="47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skirtos patalpos schemose pažymėtos juodos spalvos numeriais. </a:t>
            </a:r>
          </a:p>
        </p:txBody>
      </p:sp>
    </p:spTree>
    <p:extLst>
      <p:ext uri="{BB962C8B-B14F-4D97-AF65-F5344CB8AC3E}">
        <p14:creationId xmlns:p14="http://schemas.microsoft.com/office/powerpoint/2010/main" val="904617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6755" y="833501"/>
            <a:ext cx="3393815" cy="673608"/>
          </a:xfrm>
        </p:spPr>
        <p:txBody>
          <a:bodyPr>
            <a:noAutofit/>
          </a:bodyPr>
          <a:lstStyle/>
          <a:p>
            <a:r>
              <a:rPr lang="lt-L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Tilto g. 1, Anykščiai</a:t>
            </a:r>
          </a:p>
        </p:txBody>
      </p:sp>
      <p:pic>
        <p:nvPicPr>
          <p:cNvPr id="11" name="Content Placeholder 3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5543" t="23863" r="44055" b="23007"/>
          <a:stretch/>
        </p:blipFill>
        <p:spPr>
          <a:xfrm>
            <a:off x="228106" y="672841"/>
            <a:ext cx="5957866" cy="34003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45081" y="1507109"/>
            <a:ext cx="11460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t-LT" sz="4000" b="1" cap="none" spc="0" dirty="0">
                <a:ln w="0"/>
                <a:solidFill>
                  <a:srgbClr val="4D4D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1</a:t>
            </a:r>
            <a:endParaRPr lang="en-US" sz="4000" b="1" cap="none" spc="0" dirty="0">
              <a:ln w="0"/>
              <a:solidFill>
                <a:srgbClr val="4D4D4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64114" y="2318531"/>
            <a:ext cx="102777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t-LT" sz="4000" b="1" cap="none" spc="0" dirty="0">
                <a:ln w="0"/>
                <a:solidFill>
                  <a:srgbClr val="4D4D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2</a:t>
            </a:r>
            <a:endParaRPr lang="en-US" sz="4000" b="1" cap="none" spc="0" dirty="0">
              <a:ln w="0"/>
              <a:solidFill>
                <a:srgbClr val="4D4D4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71521" y="1527055"/>
            <a:ext cx="7323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t-LT" sz="4000" b="1" cap="none" spc="0" dirty="0">
                <a:ln w="0"/>
                <a:solidFill>
                  <a:srgbClr val="4D4D4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3</a:t>
            </a:r>
            <a:endParaRPr lang="en-US" sz="4000" b="1" cap="none" spc="0" dirty="0">
              <a:ln w="0"/>
              <a:solidFill>
                <a:srgbClr val="4D4D4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334508" y="1337844"/>
            <a:ext cx="5543167" cy="195607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lt-LT" sz="2500" dirty="0">
                <a:solidFill>
                  <a:schemeClr val="accent1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Prekybos pastatas bus skirtas vietos amatininkų, smulkių ir vidutinių verslininkų, ūkininkų, menininkų, bendruomeninių ir nevyriausybinių organizacijų (toliau – NVO) pagamintai produkcijai propaguoti ir realizuoti, edukacijoms vykdyti.</a:t>
            </a:r>
            <a:endParaRPr lang="lt-LT" sz="2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471072"/>
              </p:ext>
            </p:extLst>
          </p:nvPr>
        </p:nvGraphicFramePr>
        <p:xfrm>
          <a:off x="2578178" y="4239492"/>
          <a:ext cx="3479901" cy="2149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6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76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785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1373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20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Tilto g. 1 (plotas 51,35 m2)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9518"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Nr.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Patalpa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Plotas 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9518"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Prekybos salė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31,40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9518"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Pagalbinė patalpa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8,17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951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Kabinetas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7,53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982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Tualetas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4,25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813743" y="2743200"/>
            <a:ext cx="110183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t-LT" sz="4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4</a:t>
            </a:r>
            <a:endParaRPr lang="en-US" sz="40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7" t="18994" r="7138" b="19245"/>
          <a:stretch/>
        </p:blipFill>
        <p:spPr>
          <a:xfrm>
            <a:off x="6282140" y="3293917"/>
            <a:ext cx="5647902" cy="3301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10015491" y="268422"/>
            <a:ext cx="17373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t-LT" sz="3600" cap="none" spc="0" dirty="0">
                <a:ln w="0"/>
                <a:solidFill>
                  <a:srgbClr val="6699F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 schema</a:t>
            </a:r>
            <a:endParaRPr lang="en-US" sz="3600" cap="none" spc="0" dirty="0">
              <a:ln w="0"/>
              <a:solidFill>
                <a:srgbClr val="6699FF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38131" t="15123" r="32103" b="8518"/>
          <a:stretch/>
        </p:blipFill>
        <p:spPr>
          <a:xfrm rot="5400000">
            <a:off x="1550165" y="-185059"/>
            <a:ext cx="3562709" cy="5141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6636" y="999974"/>
            <a:ext cx="5168382" cy="625423"/>
          </a:xfrm>
        </p:spPr>
        <p:txBody>
          <a:bodyPr>
            <a:noAutofit/>
          </a:bodyPr>
          <a:lstStyle/>
          <a:p>
            <a:r>
              <a:rPr lang="lt-LT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Tilto g. 2, Anykščiai </a:t>
            </a:r>
            <a:r>
              <a:rPr lang="lt-LT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(I aukštas)</a:t>
            </a:r>
          </a:p>
        </p:txBody>
      </p:sp>
      <p:sp>
        <p:nvSpPr>
          <p:cNvPr id="8" name="Rectangle 7"/>
          <p:cNvSpPr/>
          <p:nvPr/>
        </p:nvSpPr>
        <p:spPr>
          <a:xfrm>
            <a:off x="2738057" y="1831450"/>
            <a:ext cx="46936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t-LT" sz="3000" b="1" dirty="0">
                <a:ln w="0"/>
                <a:solidFill>
                  <a:srgbClr val="669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1</a:t>
            </a:r>
            <a:endParaRPr lang="en-US" sz="3000" b="1" cap="none" spc="0" dirty="0">
              <a:ln w="0"/>
              <a:solidFill>
                <a:srgbClr val="6699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9" b="12975"/>
          <a:stretch/>
        </p:blipFill>
        <p:spPr>
          <a:xfrm>
            <a:off x="6382752" y="3165648"/>
            <a:ext cx="5528154" cy="3480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406637" y="1789797"/>
            <a:ext cx="5244740" cy="113004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lt-LT" sz="2800" dirty="0">
                <a:solidFill>
                  <a:schemeClr val="accent1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Pastato I a. patalpos bus skirtos edukacijoms, konsultavimo ir informavimo veikloms vykdyti, trumpalaikei biuro veiklai.</a:t>
            </a:r>
            <a:endParaRPr lang="lt-LT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783307"/>
              </p:ext>
            </p:extLst>
          </p:nvPr>
        </p:nvGraphicFramePr>
        <p:xfrm>
          <a:off x="667586" y="3735528"/>
          <a:ext cx="5653076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83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171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576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29793">
                <a:tc gridSpan="3">
                  <a:txBody>
                    <a:bodyPr/>
                    <a:lstStyle/>
                    <a:p>
                      <a:pPr algn="ctr"/>
                      <a:r>
                        <a:rPr lang="lt-LT" sz="20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Tilto g. 2 (I a. plotas – 172,07 m2)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1494"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Nr.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Patalpa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Plotas 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1494"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>
                          <a:solidFill>
                            <a:srgbClr val="6699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Laiptinė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36,21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1494"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>
                          <a:solidFill>
                            <a:srgbClr val="6699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0" strike="noStrike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Kabinetas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29,40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3118"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>
                          <a:solidFill>
                            <a:srgbClr val="6699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3, 4, 14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Koridorius, techninės patalpos</a:t>
                      </a:r>
                      <a:endParaRPr lang="lt-LT" sz="1400" b="0" strike="sngStrike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8,05; 10,70;</a:t>
                      </a:r>
                      <a:r>
                        <a:rPr lang="lt-LT" sz="1400" b="0" baseline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2,91</a:t>
                      </a:r>
                      <a:endParaRPr lang="lt-LT" sz="1400" b="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1494"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>
                          <a:solidFill>
                            <a:srgbClr val="6699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5, 6, 7, 12, 8, 9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0" baseline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Sanitariniai mazgai, t</a:t>
                      </a:r>
                      <a:r>
                        <a:rPr lang="lt-LT" sz="1400" b="0" strike="noStrike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ambūras, </a:t>
                      </a:r>
                      <a:r>
                        <a:rPr lang="lt-LT" sz="1400" b="0" baseline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koridorius</a:t>
                      </a:r>
                      <a:endParaRPr lang="lt-LT" sz="1400" b="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0" baseline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1,87;  1,94; 6,16;  6,06;  </a:t>
                      </a:r>
                      <a:r>
                        <a:rPr lang="lt-LT" sz="1400" b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3,98;  8,22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2862"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>
                          <a:solidFill>
                            <a:srgbClr val="6699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Kabinetas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17,95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1494"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Kabinetas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12,25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1494"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>
                          <a:solidFill>
                            <a:srgbClr val="6699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Kabinetas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b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26,37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10040318" y="349675"/>
            <a:ext cx="17373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t-LT" sz="3600" dirty="0">
                <a:ln w="0"/>
                <a:solidFill>
                  <a:srgbClr val="6699F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2</a:t>
            </a:r>
            <a:r>
              <a:rPr lang="lt-LT" sz="3600" cap="none" spc="0" dirty="0">
                <a:ln w="0"/>
                <a:solidFill>
                  <a:srgbClr val="6699F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schema</a:t>
            </a:r>
            <a:endParaRPr lang="en-US" sz="3600" cap="none" spc="0" dirty="0">
              <a:ln w="0"/>
              <a:solidFill>
                <a:srgbClr val="6699FF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88638" y="2398496"/>
            <a:ext cx="285979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t-LT" sz="3800" b="1" dirty="0">
                <a:ln w="0"/>
                <a:solidFill>
                  <a:srgbClr val="669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2</a:t>
            </a:r>
          </a:p>
          <a:p>
            <a:pPr algn="ctr"/>
            <a:endParaRPr lang="en-US" sz="3000" b="1" cap="none" spc="0" dirty="0">
              <a:ln w="0"/>
              <a:solidFill>
                <a:srgbClr val="6699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43252" y="687020"/>
            <a:ext cx="17653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t-LT" sz="3000" b="1" dirty="0">
                <a:ln w="0"/>
                <a:solidFill>
                  <a:srgbClr val="669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8</a:t>
            </a:r>
          </a:p>
          <a:p>
            <a:pPr algn="ctr"/>
            <a:endParaRPr lang="en-US" sz="3000" b="1" cap="none" spc="0" dirty="0">
              <a:ln w="0"/>
              <a:solidFill>
                <a:srgbClr val="6699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83861" y="2432620"/>
            <a:ext cx="646517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t-LT" sz="3800" b="1" dirty="0">
                <a:ln w="0"/>
                <a:solidFill>
                  <a:srgbClr val="669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13</a:t>
            </a:r>
          </a:p>
          <a:p>
            <a:pPr algn="ctr"/>
            <a:endParaRPr lang="en-US" sz="3000" b="1" cap="none" spc="0" dirty="0">
              <a:ln w="0"/>
              <a:solidFill>
                <a:srgbClr val="6699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43408" y="1162212"/>
            <a:ext cx="555447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t-LT" sz="3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11</a:t>
            </a:r>
          </a:p>
          <a:p>
            <a:pPr algn="ctr"/>
            <a:endParaRPr lang="en-US" sz="3000" b="1" cap="none" spc="0" dirty="0">
              <a:ln w="0"/>
              <a:solidFill>
                <a:srgbClr val="6699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61644" y="1369785"/>
            <a:ext cx="28597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t-LT" sz="3000" b="1" dirty="0">
                <a:ln w="0"/>
                <a:solidFill>
                  <a:srgbClr val="669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4</a:t>
            </a:r>
          </a:p>
          <a:p>
            <a:pPr algn="ctr"/>
            <a:endParaRPr lang="en-US" sz="3000" b="1" cap="none" spc="0" dirty="0">
              <a:ln w="0"/>
              <a:solidFill>
                <a:srgbClr val="6699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99772" y="1574899"/>
            <a:ext cx="28597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t-LT" sz="3000" b="1" dirty="0">
                <a:ln w="0"/>
                <a:solidFill>
                  <a:srgbClr val="669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7</a:t>
            </a:r>
          </a:p>
          <a:p>
            <a:pPr algn="ctr"/>
            <a:endParaRPr lang="en-US" sz="3000" b="1" cap="none" spc="0" dirty="0">
              <a:ln w="0"/>
              <a:solidFill>
                <a:srgbClr val="6699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33834" y="2006137"/>
            <a:ext cx="6322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t-LT" sz="3000" b="1" dirty="0">
                <a:ln w="0"/>
                <a:solidFill>
                  <a:srgbClr val="669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12</a:t>
            </a:r>
          </a:p>
          <a:p>
            <a:pPr algn="ctr"/>
            <a:endParaRPr lang="en-US" sz="3000" b="1" cap="none" spc="0" dirty="0">
              <a:ln w="0"/>
              <a:solidFill>
                <a:srgbClr val="6699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3850836" y="2039025"/>
            <a:ext cx="30254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t-LT" sz="3000" b="1" dirty="0">
                <a:ln w="0"/>
                <a:solidFill>
                  <a:srgbClr val="669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9</a:t>
            </a:r>
          </a:p>
          <a:p>
            <a:pPr algn="ctr"/>
            <a:endParaRPr lang="en-US" sz="3000" b="1" cap="none" spc="0" dirty="0">
              <a:ln w="0"/>
              <a:solidFill>
                <a:srgbClr val="6699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84645" y="1986344"/>
            <a:ext cx="5424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t-LT" sz="3000" b="1" dirty="0">
                <a:ln w="0"/>
                <a:solidFill>
                  <a:srgbClr val="669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3</a:t>
            </a:r>
          </a:p>
          <a:p>
            <a:pPr algn="ctr"/>
            <a:endParaRPr lang="en-US" sz="3000" b="1" cap="none" spc="0" dirty="0">
              <a:ln w="0"/>
              <a:solidFill>
                <a:srgbClr val="6699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94270" y="1531192"/>
            <a:ext cx="15058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t-LT" sz="3000" b="1" dirty="0">
                <a:ln w="0"/>
                <a:solidFill>
                  <a:srgbClr val="669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5</a:t>
            </a:r>
          </a:p>
          <a:p>
            <a:pPr algn="ctr"/>
            <a:endParaRPr lang="en-US" sz="3000" b="1" cap="none" spc="0" dirty="0">
              <a:ln w="0"/>
              <a:solidFill>
                <a:srgbClr val="6699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62232" y="1089911"/>
            <a:ext cx="21409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t-LT" sz="3000" b="1" dirty="0">
                <a:ln w="0"/>
                <a:solidFill>
                  <a:srgbClr val="669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6</a:t>
            </a:r>
          </a:p>
          <a:p>
            <a:pPr algn="ctr"/>
            <a:endParaRPr lang="en-US" sz="3000" b="1" cap="none" spc="0" dirty="0">
              <a:ln w="0"/>
              <a:solidFill>
                <a:srgbClr val="6699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8" name="Rectangle 27"/>
          <p:cNvSpPr/>
          <p:nvPr/>
        </p:nvSpPr>
        <p:spPr>
          <a:xfrm flipH="1">
            <a:off x="3188366" y="2341417"/>
            <a:ext cx="4925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t-LT" sz="2400" b="1" dirty="0">
                <a:ln w="0"/>
                <a:solidFill>
                  <a:srgbClr val="669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14</a:t>
            </a:r>
          </a:p>
          <a:p>
            <a:pPr algn="ctr"/>
            <a:endParaRPr lang="en-US" sz="3000" b="1" cap="none" spc="0" dirty="0">
              <a:ln w="0"/>
              <a:solidFill>
                <a:srgbClr val="6699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381467" y="1128163"/>
            <a:ext cx="46936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t-LT" sz="3000" b="1" dirty="0">
                <a:ln w="0"/>
                <a:solidFill>
                  <a:srgbClr val="669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10</a:t>
            </a:r>
            <a:endParaRPr lang="en-US" sz="3000" b="1" cap="none" spc="0" dirty="0">
              <a:ln w="0"/>
              <a:solidFill>
                <a:srgbClr val="6699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008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 rotWithShape="1">
          <a:blip r:embed="rId2"/>
          <a:srcRect l="27783" t="16160" r="32216" b="26346"/>
          <a:stretch/>
        </p:blipFill>
        <p:spPr bwMode="auto">
          <a:xfrm>
            <a:off x="835076" y="529672"/>
            <a:ext cx="5036301" cy="37749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53107" y="914029"/>
            <a:ext cx="5208288" cy="593740"/>
          </a:xfrm>
        </p:spPr>
        <p:txBody>
          <a:bodyPr>
            <a:noAutofit/>
          </a:bodyPr>
          <a:lstStyle/>
          <a:p>
            <a:r>
              <a:rPr lang="lt-L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Tilto g. 3, Anykščiai </a:t>
            </a:r>
            <a:r>
              <a:rPr lang="lt-LT" dirty="0">
                <a:solidFill>
                  <a:schemeClr val="accent1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(I aukštas)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83" r="1301"/>
          <a:stretch/>
        </p:blipFill>
        <p:spPr>
          <a:xfrm>
            <a:off x="6416629" y="3730336"/>
            <a:ext cx="5023763" cy="2781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253107" y="1338964"/>
            <a:ext cx="5187285" cy="227010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lt-LT" sz="2800" dirty="0">
                <a:solidFill>
                  <a:schemeClr val="accent1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Dalis pastato erdvių bus skirta kulinarinio paveldo edukacinėms veikloms vykdyti. Dalyje patalpų įsikus Klasterio koordinatorius–TVIC veiks NVO veiklos koordinavimo centras.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26401" y="2755721"/>
            <a:ext cx="58297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t-LT" sz="4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6</a:t>
            </a:r>
            <a:endParaRPr lang="en-US" sz="40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30637" y="2387631"/>
            <a:ext cx="47826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t-LT" sz="3600" b="1" dirty="0">
                <a:ln w="0"/>
                <a:solidFill>
                  <a:srgbClr val="669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1</a:t>
            </a:r>
            <a:endParaRPr lang="en-US" sz="3600" b="1" cap="none" spc="0" dirty="0">
              <a:ln w="0"/>
              <a:solidFill>
                <a:srgbClr val="6699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15718" y="1517040"/>
            <a:ext cx="452210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t-LT" sz="2500" b="1" dirty="0">
                <a:ln w="0"/>
                <a:solidFill>
                  <a:srgbClr val="669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4</a:t>
            </a:r>
            <a:endParaRPr lang="en-US" sz="2500" b="1" cap="none" spc="0" dirty="0">
              <a:ln w="0"/>
              <a:solidFill>
                <a:srgbClr val="6699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40377" y="1800920"/>
            <a:ext cx="270558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t-LT" sz="2500" b="1" cap="none" spc="0" dirty="0">
                <a:ln w="0"/>
                <a:solidFill>
                  <a:srgbClr val="6699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5</a:t>
            </a:r>
            <a:endParaRPr lang="en-US" sz="2500" b="1" cap="none" spc="0" dirty="0">
              <a:ln w="0"/>
              <a:solidFill>
                <a:srgbClr val="6699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496775"/>
              </p:ext>
            </p:extLst>
          </p:nvPr>
        </p:nvGraphicFramePr>
        <p:xfrm>
          <a:off x="1743450" y="4263936"/>
          <a:ext cx="3792448" cy="2248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9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483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62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lt-LT" sz="20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Tilto g. 3 (I a. plotas – 96,56 m2) I aukštas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177"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Nr.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Patalpa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Plotas 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6864">
                <a:tc>
                  <a:txBody>
                    <a:bodyPr/>
                    <a:lstStyle/>
                    <a:p>
                      <a:pPr algn="ctr"/>
                      <a:r>
                        <a:rPr lang="lt-LT" sz="1400" b="0" dirty="0">
                          <a:solidFill>
                            <a:srgbClr val="6699FF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Holas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27,10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6864"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2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Kabinetas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18,35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6864"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3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Kabinetas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23,70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6864"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>
                          <a:solidFill>
                            <a:srgbClr val="6699FF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4,</a:t>
                      </a:r>
                      <a:r>
                        <a:rPr lang="lt-LT" sz="1400" b="1" baseline="0" dirty="0">
                          <a:solidFill>
                            <a:srgbClr val="6699FF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5</a:t>
                      </a:r>
                      <a:endParaRPr lang="lt-LT" sz="1400" b="1" dirty="0">
                        <a:solidFill>
                          <a:srgbClr val="6699FF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Pagalbinė patalpa, </a:t>
                      </a:r>
                      <a:r>
                        <a:rPr lang="lt-LT" sz="1400" dirty="0" err="1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san</a:t>
                      </a:r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.</a:t>
                      </a:r>
                      <a:r>
                        <a:rPr lang="lt-LT" sz="1400" baseline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mazgas</a:t>
                      </a:r>
                      <a:endParaRPr lang="lt-LT" sz="140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7,58;</a:t>
                      </a:r>
                      <a:r>
                        <a:rPr lang="lt-LT" sz="1400" baseline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 </a:t>
                      </a:r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4,23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7818"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6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Kulinarinio paveldo</a:t>
                      </a:r>
                      <a:r>
                        <a:rPr lang="lt-LT" sz="1400" baseline="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edukacijoms skirta patalpa</a:t>
                      </a:r>
                      <a:endParaRPr lang="lt-LT" sz="1400" dirty="0"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15,60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10040318" y="349675"/>
            <a:ext cx="17373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t-LT" sz="3600" cap="none" spc="0" dirty="0">
                <a:ln w="0"/>
                <a:solidFill>
                  <a:srgbClr val="6699F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3 schema</a:t>
            </a:r>
            <a:endParaRPr lang="en-US" sz="3600" cap="none" spc="0" dirty="0">
              <a:ln w="0"/>
              <a:solidFill>
                <a:srgbClr val="6699FF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43450" y="2070224"/>
            <a:ext cx="47826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t-LT" sz="36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3</a:t>
            </a:r>
            <a:endParaRPr lang="en-US" sz="36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91438" y="3262898"/>
            <a:ext cx="47826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t-LT" sz="36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2</a:t>
            </a:r>
            <a:endParaRPr lang="en-US" sz="36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9599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166" y="505227"/>
            <a:ext cx="11464506" cy="1536106"/>
          </a:xfrm>
        </p:spPr>
        <p:txBody>
          <a:bodyPr>
            <a:noAutofit/>
          </a:bodyPr>
          <a:lstStyle/>
          <a:p>
            <a:pPr algn="ctr"/>
            <a:r>
              <a:rPr lang="lt-LT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Tilto g. 3, </a:t>
            </a:r>
            <a:r>
              <a:rPr lang="lt-LT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Anykščiai</a:t>
            </a:r>
            <a:r>
              <a:rPr lang="lt-LT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lt-LT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lt-LT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lt-LT" sz="2800" dirty="0">
                <a:solidFill>
                  <a:schemeClr val="accent1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Dvi parduotuvės bus skirtos vietos amatininkų, NVO, menininkų, smulkių ir vidutinių verslininkų veiklai </a:t>
            </a:r>
            <a:br>
              <a:rPr lang="lt-LT" sz="2800" dirty="0">
                <a:solidFill>
                  <a:schemeClr val="accent1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lt-LT" sz="2800" dirty="0">
                <a:solidFill>
                  <a:schemeClr val="accent1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ir / ar jų pagamintai produkcijai propaguoti ir realizuoti </a:t>
            </a:r>
            <a:r>
              <a:rPr lang="lt-LT" sz="2800" i="1" dirty="0">
                <a:solidFill>
                  <a:schemeClr val="accent1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(yra elektra, </a:t>
            </a:r>
            <a:r>
              <a:rPr lang="lt-LT" sz="2800" i="1" dirty="0" err="1">
                <a:solidFill>
                  <a:schemeClr val="accent1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san</a:t>
            </a:r>
            <a:r>
              <a:rPr lang="lt-LT" sz="2800" i="1" dirty="0">
                <a:solidFill>
                  <a:schemeClr val="accent1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. mazgai)</a:t>
            </a:r>
            <a:endParaRPr lang="lt-LT" sz="28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871" t="38898" r="28574" b="20832"/>
          <a:stretch/>
        </p:blipFill>
        <p:spPr>
          <a:xfrm>
            <a:off x="6361709" y="2150890"/>
            <a:ext cx="4785864" cy="2035834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2771180"/>
              </p:ext>
            </p:extLst>
          </p:nvPr>
        </p:nvGraphicFramePr>
        <p:xfrm>
          <a:off x="6231488" y="4844692"/>
          <a:ext cx="2609890" cy="1645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8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11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08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1867">
                <a:tc gridSpan="3">
                  <a:txBody>
                    <a:bodyPr/>
                    <a:lstStyle/>
                    <a:p>
                      <a:pPr algn="ctr"/>
                      <a:r>
                        <a:rPr lang="lt-LT" sz="20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Tilto g. 3</a:t>
                      </a:r>
                      <a:r>
                        <a:rPr lang="lt-LT" sz="2000" baseline="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</a:t>
                      </a:r>
                      <a:r>
                        <a:rPr lang="lt-LT" sz="2000" b="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(Parduotuvė</a:t>
                      </a:r>
                      <a:r>
                        <a:rPr lang="lt-LT" sz="2000" b="0" baseline="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(geltona) bendras plotas 14,21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m2</a:t>
                      </a:r>
                      <a:r>
                        <a:rPr lang="lt-LT" sz="2000" b="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164"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Nr.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Patalpa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Plotas 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9804"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Prekybos salė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11,23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804"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WC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2,98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8994" t="26033" r="39006" b="6676"/>
          <a:stretch/>
        </p:blipFill>
        <p:spPr>
          <a:xfrm>
            <a:off x="3496712" y="2638261"/>
            <a:ext cx="2648934" cy="3545457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220417"/>
              </p:ext>
            </p:extLst>
          </p:nvPr>
        </p:nvGraphicFramePr>
        <p:xfrm>
          <a:off x="1000914" y="4949688"/>
          <a:ext cx="2610575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0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949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56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5482">
                <a:tc gridSpan="3">
                  <a:txBody>
                    <a:bodyPr/>
                    <a:lstStyle/>
                    <a:p>
                      <a:pPr algn="ctr"/>
                      <a:r>
                        <a:rPr lang="lt-LT" sz="20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Tilto g. 3</a:t>
                      </a:r>
                      <a:r>
                        <a:rPr lang="lt-LT" sz="2000" baseline="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</a:t>
                      </a:r>
                      <a:r>
                        <a:rPr lang="lt-LT" sz="2000" b="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(Parduotuvė</a:t>
                      </a:r>
                      <a:r>
                        <a:rPr lang="lt-LT" sz="2000" b="0" baseline="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 (žalia) </a:t>
                      </a:r>
                    </a:p>
                    <a:p>
                      <a:pPr algn="ctr"/>
                      <a:r>
                        <a:rPr lang="lt-LT" sz="2000" b="0" baseline="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bendras plotas 17,11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m2</a:t>
                      </a:r>
                      <a:r>
                        <a:rPr lang="lt-LT" sz="2000" b="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439"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Nr.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Patalpa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Plotas 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3539"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Prekybos salė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14,11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6043"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WC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3,00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4259951" y="4002657"/>
            <a:ext cx="78650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t-LT" sz="32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1</a:t>
            </a:r>
            <a:endParaRPr lang="en-US" sz="32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37339" y="3168807"/>
            <a:ext cx="3600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t-LT" sz="32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2</a:t>
            </a:r>
            <a:endParaRPr lang="en-US" sz="32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19159" y="2668128"/>
            <a:ext cx="66925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t-LT" sz="32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1</a:t>
            </a:r>
            <a:endParaRPr lang="en-US" sz="32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8258545" y="2375740"/>
            <a:ext cx="3789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t-LT" sz="32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2</a:t>
            </a:r>
            <a:endParaRPr lang="en-US" sz="32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4" t="18309" r="3760" b="3162"/>
          <a:stretch/>
        </p:blipFill>
        <p:spPr>
          <a:xfrm>
            <a:off x="1007195" y="2041333"/>
            <a:ext cx="2489517" cy="2908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3" r="3151" b="7422"/>
          <a:stretch/>
        </p:blipFill>
        <p:spPr>
          <a:xfrm>
            <a:off x="8927220" y="3867626"/>
            <a:ext cx="2631241" cy="2697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9821135" y="395670"/>
            <a:ext cx="17373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t-LT" sz="3600" dirty="0">
                <a:ln w="0"/>
                <a:solidFill>
                  <a:srgbClr val="6699F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4 </a:t>
            </a:r>
            <a:r>
              <a:rPr lang="lt-LT" sz="3600" cap="none" spc="0" dirty="0">
                <a:ln w="0"/>
                <a:solidFill>
                  <a:srgbClr val="6699F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schema</a:t>
            </a:r>
            <a:endParaRPr lang="en-US" sz="3600" cap="none" spc="0" dirty="0">
              <a:ln w="0"/>
              <a:solidFill>
                <a:srgbClr val="6699FF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25344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6299" t="25481" r="50250" b="15029"/>
          <a:stretch/>
        </p:blipFill>
        <p:spPr>
          <a:xfrm>
            <a:off x="8106492" y="2979060"/>
            <a:ext cx="3276357" cy="25231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4783" t="24185" r="53702" b="27565"/>
          <a:stretch/>
        </p:blipFill>
        <p:spPr>
          <a:xfrm>
            <a:off x="4823401" y="3321012"/>
            <a:ext cx="2631372" cy="20503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6005" t="32963" r="47313" b="32180"/>
          <a:stretch/>
        </p:blipFill>
        <p:spPr>
          <a:xfrm>
            <a:off x="981854" y="3267956"/>
            <a:ext cx="2848280" cy="209300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035445"/>
              </p:ext>
            </p:extLst>
          </p:nvPr>
        </p:nvGraphicFramePr>
        <p:xfrm>
          <a:off x="5112106" y="5422346"/>
          <a:ext cx="2690702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8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34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34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41145">
                <a:tc gridSpan="3">
                  <a:txBody>
                    <a:bodyPr/>
                    <a:lstStyle/>
                    <a:p>
                      <a:pPr algn="ctr"/>
                      <a:r>
                        <a:rPr lang="lt-LT" sz="20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Tilto g. 3 –</a:t>
                      </a:r>
                      <a:r>
                        <a:rPr lang="lt-LT" sz="2000" baseline="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2 Stoginė</a:t>
                      </a:r>
                      <a:endParaRPr lang="lt-LT" sz="2000" b="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0691"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Nr.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Patalpa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Plotas 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726"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Prekybos salė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17,36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571044"/>
              </p:ext>
            </p:extLst>
          </p:nvPr>
        </p:nvGraphicFramePr>
        <p:xfrm>
          <a:off x="1121435" y="5360964"/>
          <a:ext cx="2849066" cy="1006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2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66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71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8131">
                <a:tc gridSpan="3">
                  <a:txBody>
                    <a:bodyPr/>
                    <a:lstStyle/>
                    <a:p>
                      <a:pPr algn="ctr"/>
                      <a:r>
                        <a:rPr lang="lt-LT" sz="20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Tilto g. 3</a:t>
                      </a:r>
                      <a:r>
                        <a:rPr lang="lt-LT" sz="2000" baseline="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– 1 Stoginė </a:t>
                      </a:r>
                      <a:endParaRPr lang="lt-LT" sz="2000" b="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153"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Nr.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Patalpa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Plotas 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997"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Prekybos salė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14,28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91098"/>
              </p:ext>
            </p:extLst>
          </p:nvPr>
        </p:nvGraphicFramePr>
        <p:xfrm>
          <a:off x="8533783" y="5422149"/>
          <a:ext cx="2849066" cy="1006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2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66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71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2944">
                <a:tc gridSpan="3">
                  <a:txBody>
                    <a:bodyPr/>
                    <a:lstStyle/>
                    <a:p>
                      <a:pPr algn="ctr"/>
                      <a:r>
                        <a:rPr lang="lt-LT" sz="200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Tilto g. 3</a:t>
                      </a:r>
                      <a:r>
                        <a:rPr lang="lt-LT" sz="2000" baseline="0" dirty="0">
                          <a:solidFill>
                            <a:schemeClr val="tx1"/>
                          </a:solidFill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 – 3 Stoginė </a:t>
                      </a:r>
                      <a:endParaRPr lang="lt-LT" sz="2000" b="0" dirty="0">
                        <a:solidFill>
                          <a:schemeClr val="tx1"/>
                        </a:solidFill>
                        <a:latin typeface="Arabic Typesetting" panose="03020402040406030203" pitchFamily="66" charset="-78"/>
                        <a:cs typeface="Arabic Typesetting" panose="03020402040406030203" pitchFamily="66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153"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Nr.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Patalpa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Plotas m2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4997">
                <a:tc>
                  <a:txBody>
                    <a:bodyPr/>
                    <a:lstStyle/>
                    <a:p>
                      <a:pPr algn="ctr"/>
                      <a:r>
                        <a:rPr lang="lt-LT" sz="1400" b="1" dirty="0">
                          <a:solidFill>
                            <a:srgbClr val="6699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Prekybos salė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sz="1400" dirty="0">
                          <a:latin typeface="Arabic Typesetting" panose="03020402040406030203" pitchFamily="66" charset="-78"/>
                          <a:cs typeface="Arabic Typesetting" panose="03020402040406030203" pitchFamily="66" charset="-78"/>
                        </a:rPr>
                        <a:t>9,31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11" b="20046"/>
          <a:stretch/>
        </p:blipFill>
        <p:spPr>
          <a:xfrm>
            <a:off x="1759970" y="1802969"/>
            <a:ext cx="8634031" cy="1242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4" name="Straight Arrow Connector 13"/>
          <p:cNvCxnSpPr/>
          <p:nvPr/>
        </p:nvCxnSpPr>
        <p:spPr>
          <a:xfrm flipH="1">
            <a:off x="2122100" y="2898038"/>
            <a:ext cx="35068" cy="57179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134167" y="2936234"/>
            <a:ext cx="1343607" cy="53359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842076" y="2957463"/>
            <a:ext cx="25879" cy="512366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901136" y="406567"/>
            <a:ext cx="10695119" cy="134881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lt-LT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Tilto g. 3, Anykščiai</a:t>
            </a:r>
          </a:p>
          <a:p>
            <a:r>
              <a:rPr lang="lt-LT" sz="2800" dirty="0">
                <a:solidFill>
                  <a:schemeClr val="accent1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Trys stoginės bus skirtos vietos amatininkų NVO, menininkų, smulkių ir vidutinių verslininkų, ūkininkų veiklai ir / ar jų  pagamintai produkcijai propaguoti ir realizuoti </a:t>
            </a:r>
            <a:r>
              <a:rPr lang="lt-LT" sz="2800" i="1" dirty="0">
                <a:solidFill>
                  <a:schemeClr val="accent1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(nėra elektros, </a:t>
            </a:r>
            <a:r>
              <a:rPr lang="lt-LT" sz="2800" i="1" dirty="0" err="1">
                <a:solidFill>
                  <a:schemeClr val="accent1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san</a:t>
            </a:r>
            <a:r>
              <a:rPr lang="lt-LT" sz="2800" i="1" dirty="0">
                <a:solidFill>
                  <a:schemeClr val="accent1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. mazgų)</a:t>
            </a:r>
            <a:endParaRPr lang="lt-LT" sz="2800" i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4744" r="15783"/>
          <a:stretch/>
        </p:blipFill>
        <p:spPr>
          <a:xfrm>
            <a:off x="3090061" y="3354972"/>
            <a:ext cx="1102203" cy="1487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" t="3522" r="-1006" b="2642"/>
          <a:stretch/>
        </p:blipFill>
        <p:spPr>
          <a:xfrm>
            <a:off x="6814055" y="3385617"/>
            <a:ext cx="1132537" cy="1479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705" r="-705"/>
          <a:stretch/>
        </p:blipFill>
        <p:spPr>
          <a:xfrm>
            <a:off x="10163502" y="3385617"/>
            <a:ext cx="1225989" cy="1416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/>
          <p:cNvSpPr/>
          <p:nvPr/>
        </p:nvSpPr>
        <p:spPr>
          <a:xfrm>
            <a:off x="10163502" y="266482"/>
            <a:ext cx="17373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lt-LT" sz="3600" cap="none" spc="0" dirty="0">
                <a:ln w="0"/>
                <a:solidFill>
                  <a:srgbClr val="6699F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5 schema</a:t>
            </a:r>
            <a:endParaRPr lang="en-US" sz="3600" cap="none" spc="0" dirty="0">
              <a:ln w="0"/>
              <a:solidFill>
                <a:srgbClr val="6699FF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49505" y="3830462"/>
            <a:ext cx="907663" cy="103431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9422" y="3903446"/>
            <a:ext cx="907663" cy="103431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81166" y="3830462"/>
            <a:ext cx="907663" cy="103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28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3422</TotalTime>
  <Words>512</Words>
  <Application>Microsoft Office PowerPoint</Application>
  <PresentationFormat>Pasirinktinai</PresentationFormat>
  <Paragraphs>150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6</vt:i4>
      </vt:variant>
    </vt:vector>
  </HeadingPairs>
  <TitlesOfParts>
    <vt:vector size="7" baseType="lpstr">
      <vt:lpstr>Office Theme</vt:lpstr>
      <vt:lpstr>PowerPoint pristatymas</vt:lpstr>
      <vt:lpstr>Tilto g. 1, Anykščiai</vt:lpstr>
      <vt:lpstr>Tilto g. 2, Anykščiai (I aukštas)</vt:lpstr>
      <vt:lpstr>Tilto g. 3, Anykščiai (I aukštas)</vt:lpstr>
      <vt:lpstr>Tilto g. 3, Anykščiai  Dvi parduotuvės bus skirtos vietos amatininkų, NVO, menininkų, smulkių ir vidutinių verslininkų veiklai  ir / ar jų pagamintai produkcijai propaguoti ir realizuoti (yra elektra, san. mazgai)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SPECIALIEJI PRETENDENTŲ Į KLASTERIO NARIUS ATRANKOS KRITERIJAI</dc:title>
  <dc:creator>Loreta</dc:creator>
  <cp:lastModifiedBy>Anykščių TVIC</cp:lastModifiedBy>
  <cp:revision>343</cp:revision>
  <cp:lastPrinted>2022-05-05T12:56:33Z</cp:lastPrinted>
  <dcterms:created xsi:type="dcterms:W3CDTF">2021-08-12T12:57:15Z</dcterms:created>
  <dcterms:modified xsi:type="dcterms:W3CDTF">2024-06-03T13:25:41Z</dcterms:modified>
</cp:coreProperties>
</file>